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DA1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1BE07-5085-49D7-9AC0-8AFAD01047DA}" type="datetimeFigureOut">
              <a:rPr lang="en-US" smtClean="0"/>
              <a:t>04/05/18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C16A1-1B4B-4245-A29C-752EEC5F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  <a:r>
              <a:rPr lang="en-US" baseline="0" dirty="0"/>
              <a:t> to teacher and student around 5 minute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C16A1-1B4B-4245-A29C-752EEC5F33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78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15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C16A1-1B4B-4245-A29C-752EEC5F33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08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minute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C16A1-1B4B-4245-A29C-752EEC5F33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08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minute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C16A1-1B4B-4245-A29C-752EEC5F33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08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15</a:t>
            </a:r>
            <a:r>
              <a:rPr lang="en-US" baseline="0" dirty="0"/>
              <a:t> </a:t>
            </a:r>
            <a:r>
              <a:rPr lang="en-US" baseline="0" dirty="0" err="1"/>
              <a:t>minnute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C16A1-1B4B-4245-A29C-752EEC5F33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08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0" dirty="0"/>
              <a:t> or 3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C16A1-1B4B-4245-A29C-752EEC5F33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08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</a:t>
            </a:r>
            <a:r>
              <a:rPr lang="en-US" dirty="0" err="1"/>
              <a:t>minnute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C16A1-1B4B-4245-A29C-752EEC5F33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08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minute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C16A1-1B4B-4245-A29C-752EEC5F33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08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15 minute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C16A1-1B4B-4245-A29C-752EEC5F33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08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baseline="0" dirty="0"/>
              <a:t>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C16A1-1B4B-4245-A29C-752EEC5F33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08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15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C16A1-1B4B-4245-A29C-752EEC5F33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08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9F9DE6-7108-4A91-BA89-F6B7F73BB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BD50E84-28B0-4A61-8BD6-953410B81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39B0B9-E7C5-407E-AF89-AFEFBB53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264CB-30AF-4510-8F07-147C77DF674E}" type="datetime1">
              <a:rPr lang="en-US" smtClean="0"/>
              <a:t>04/05/18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D60C94-F40C-47F4-BC47-7D209FE2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USEA </a:t>
            </a:r>
            <a:r>
              <a:rPr lang="km-KH"/>
              <a:t>ថ្ងៃទី ១៨ ខែ មករា ឆ្នាំ ២០១៨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C24828-91FD-4C1A-AE02-653ECE052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C9FB-2B9E-4F3D-9417-35473C623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5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5D98D4-EBE6-4126-B77E-B2812C506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9856C2F-3767-4F1F-9024-24D04537B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BFAF69-E781-4474-9AB9-E546A59E9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DBFC1-E856-4EFC-BE83-AF49CBEDDC15}" type="datetime1">
              <a:rPr lang="en-US" smtClean="0"/>
              <a:t>04/05/18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1FA1F7-00C5-466E-9E60-E2810F106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USEA </a:t>
            </a:r>
            <a:r>
              <a:rPr lang="km-KH"/>
              <a:t>ថ្ងៃទី ១៨ ខែ មករា ឆ្នាំ ២០១៨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6B784E-3D93-4D15-B2B3-FFCA3409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C9FB-2B9E-4F3D-9417-35473C623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7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530924F-0065-4275-A499-B7EECB8B1E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FFE4652-E21C-4176-B122-3FEB2BA00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03A2AF-2C1A-47DA-ADB6-8B36AD001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DA1B-D0FE-4B1A-8397-33687F89EDDB}" type="datetime1">
              <a:rPr lang="en-US" smtClean="0"/>
              <a:t>04/05/18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0DC576-AAF8-4D7C-9337-571621189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USEA </a:t>
            </a:r>
            <a:r>
              <a:rPr lang="km-KH"/>
              <a:t>ថ្ងៃទី ១៨ ខែ មករា ឆ្នាំ ២០១៨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9FE903-8135-4865-B341-B45922B11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C9FB-2B9E-4F3D-9417-35473C623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CA9CF3-C8F9-472B-AB89-806AB16B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A62C1D-2889-4546-9324-BAA2FDEA1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87B8F5-52D3-4460-9ACC-017A559B5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0F5-225E-42C3-8965-4411FEDD102A}" type="datetime1">
              <a:rPr lang="en-US" smtClean="0"/>
              <a:t>04/05/18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6A85AA-74B6-4858-AD6F-8957C02A7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USEA </a:t>
            </a:r>
            <a:r>
              <a:rPr lang="km-KH"/>
              <a:t>ថ្ងៃទី ១៨ ខែ មករា ឆ្នាំ ២០១៨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39465F-B9B1-4047-841D-E73A9DDFF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C9FB-2B9E-4F3D-9417-35473C623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1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D02DC6-1E4D-4FBE-9688-1F3E840B8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7D1300-F8C8-44C7-8796-CE49E3650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2F638F-5090-46EE-9452-00EBA0C42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0640-EA44-4023-9DD0-26E5176E8EE5}" type="datetime1">
              <a:rPr lang="en-US" smtClean="0"/>
              <a:t>04/05/18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67AE38-39DB-4A0E-BD65-9B1A9214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USEA </a:t>
            </a:r>
            <a:r>
              <a:rPr lang="km-KH"/>
              <a:t>ថ្ងៃទី ១៨ ខែ មករា ឆ្នាំ ២០១៨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4C5E58-DD60-4751-BED1-D3284C60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C9FB-2B9E-4F3D-9417-35473C623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7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4FE918-E9FF-4A84-B6C7-C1CCDB9B0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6D6884-1571-42F5-A974-EF915776B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A2EB4CB-F15A-4448-8FDC-B8BFE8A2B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2A1C54-2FF4-40C4-BDBB-01CDC796B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7C10-D598-4118-BC30-8724F45CD7EC}" type="datetime1">
              <a:rPr lang="en-US" smtClean="0"/>
              <a:t>04/05/18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69E7DEC-9F61-4BFF-90B4-0F4BFF44A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USEA </a:t>
            </a:r>
            <a:r>
              <a:rPr lang="km-KH"/>
              <a:t>ថ្ងៃទី ១៨ ខែ មករា ឆ្នាំ ២០១៨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F1E6AA-8EFE-4F3B-8341-1395A3E81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C9FB-2B9E-4F3D-9417-35473C623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1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F5049F-D7E2-4869-A6A2-FC80516D4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6FBBF2-73E2-4D07-A408-2FCB4D9FE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AF470BE-7743-4756-BADD-36FEF796D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2BBF66D-C4B8-46D4-864F-9A3DD8D70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174E5DE-FBE6-47D4-96E4-F4DDDCFB09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278D0B2-A8F4-4A3F-9EEF-8C6F3EE12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751B-3821-4ADE-9A55-D49E7CB02B46}" type="datetime1">
              <a:rPr lang="en-US" smtClean="0"/>
              <a:t>04/05/18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6EFC65D-FE3B-4AFB-ADCB-7436E5534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USEA </a:t>
            </a:r>
            <a:r>
              <a:rPr lang="km-KH"/>
              <a:t>ថ្ងៃទី ១៨ ខែ មករា ឆ្នាំ ២០១៨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198F5CC-65CB-4C7A-AE0F-13896B98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C9FB-2B9E-4F3D-9417-35473C623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4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0970CB-9C47-45B4-B6D3-0CEC9A4A1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994FF4E-2B95-4016-A02B-736563C1C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C145-4D5D-4200-9599-D7A239C3BC60}" type="datetime1">
              <a:rPr lang="en-US" smtClean="0"/>
              <a:t>04/05/18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F572830-B27F-4F62-B038-4E94BAA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USEA </a:t>
            </a:r>
            <a:r>
              <a:rPr lang="km-KH"/>
              <a:t>ថ្ងៃទី ១៨ ខែ មករា ឆ្នាំ ២០១៨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1CB9CB9-289F-46E0-95EF-B2933E01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C9FB-2B9E-4F3D-9417-35473C623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9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39D05EF-B7C2-4D24-87F6-FE3AAA7EA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731E-8796-4F23-9AFA-334327C2DBDD}" type="datetime1">
              <a:rPr lang="en-US" smtClean="0"/>
              <a:t>04/05/18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945F0A5-C180-409B-9D31-6AEFF418A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USEA </a:t>
            </a:r>
            <a:r>
              <a:rPr lang="km-KH"/>
              <a:t>ថ្ងៃទី ១៨ ខែ មករា ឆ្នាំ ២០១៨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024CED1-A6A6-413E-B319-71F4E72A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C9FB-2B9E-4F3D-9417-35473C623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9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8BCDD6-D1BB-4FF4-A350-F867CE5C9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FD1C4C-5E0D-43D4-A3A0-F4EFB4BC1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E084F5-6263-4430-BE4D-15A65FEE6A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E04A89-ACCF-4646-8690-FD1ECCD6F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1B67-65C2-4251-B7AE-DD6F2CB833FC}" type="datetime1">
              <a:rPr lang="en-US" smtClean="0"/>
              <a:t>04/05/18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C34C45-1E4F-4686-A8E7-EE943E88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USEA </a:t>
            </a:r>
            <a:r>
              <a:rPr lang="km-KH"/>
              <a:t>ថ្ងៃទី ១៨ ខែ មករា ឆ្នាំ ២០១៨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260B47-84B4-463C-B0F0-88768F054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C9FB-2B9E-4F3D-9417-35473C623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3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7F4B40-4A8D-4CF6-AAC8-92A83C45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A87490-CC36-4F16-B8F0-DBDB3BF99A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DD53401-EAEF-44F1-BE1E-7E633DC4F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0C3C05-2219-4884-BBDD-21D5D5A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D0DA-F27C-4E24-B965-436D3EC7EE37}" type="datetime1">
              <a:rPr lang="en-US" smtClean="0"/>
              <a:t>04/05/18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518353-74E2-4F45-8012-12EF278CE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USEA </a:t>
            </a:r>
            <a:r>
              <a:rPr lang="km-KH"/>
              <a:t>ថ្ងៃទី ១៨ ខែ មករា ឆ្នាំ ២០១៨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A47884E-C749-4335-8AA1-50A7DDE0C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C9FB-2B9E-4F3D-9417-35473C623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2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A9D7456-F326-483A-A31B-14B6FA519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F65B29-33DB-473C-90B0-AEE769AAC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88ADA4-D557-4DD2-9660-6EE0077EB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3C3BE-8030-4B87-B6DA-D1C3DC2336B1}" type="datetime1">
              <a:rPr lang="en-US" smtClean="0"/>
              <a:t>04/05/18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1B252F-26E7-43E3-9A89-E02DF1B74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USEA </a:t>
            </a:r>
            <a:r>
              <a:rPr lang="km-KH"/>
              <a:t>ថ្ងៃទី ១៨ ខែ មករា ឆ្នាំ ២០១៨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0E868C-AD09-499B-BB2B-DBB30EF79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C9FB-2B9E-4F3D-9417-35473C623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2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814" y="228600"/>
            <a:ext cx="6942306" cy="1143000"/>
          </a:xfrm>
        </p:spPr>
        <p:txBody>
          <a:bodyPr>
            <a:noAutofit/>
          </a:bodyPr>
          <a:lstStyle/>
          <a:p>
            <a:r>
              <a:rPr lang="km-KH" sz="2800" dirty="0">
                <a:latin typeface="Khmer OS Muol Light" pitchFamily="2" charset="0"/>
                <a:cs typeface="Khmer OS Muol Light" pitchFamily="2" charset="0"/>
              </a:rPr>
              <a:t>សាកលវិទ្យាល័យ សៅស៍អ៊ីសអេយសៀ</a:t>
            </a:r>
            <a:endParaRPr lang="en-US" sz="280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2D5F-4C2C-46DD-842C-E8A938045A64}" type="datetime1">
              <a:rPr lang="en-US" smtClean="0"/>
              <a:t>04/05/18</a:t>
            </a:fld>
            <a:endParaRPr lang="en-US"/>
          </a:p>
        </p:txBody>
      </p:sp>
      <p:pic>
        <p:nvPicPr>
          <p:cNvPr id="1026" name="Picture 2" descr="C:\Users\ICT Assistant\Downloads\downlo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838933" y="932031"/>
            <a:ext cx="6942306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UNIVERSITY OF SOUTH-EAST ASIA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64038" y="2819400"/>
            <a:ext cx="6794162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m-KH" sz="2000" dirty="0">
                <a:latin typeface="Khmer OS Muol Light" pitchFamily="2" charset="0"/>
                <a:cs typeface="Khmer OS Muol Light" pitchFamily="2" charset="0"/>
              </a:rPr>
              <a:t>មុខវិជ្ជាសិក្សា	៖ 	នីតិរដ្ឋប្បវេណី</a:t>
            </a:r>
            <a:endParaRPr lang="en-US" sz="200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24924" y="3352800"/>
            <a:ext cx="7061876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m-KH" sz="2000" dirty="0">
                <a:latin typeface="Khmer OS Muol Light" pitchFamily="2" charset="0"/>
                <a:cs typeface="Khmer OS Muol Light" pitchFamily="2" charset="0"/>
              </a:rPr>
              <a:t>បង្រៀនដោយ  ៖	លោកគ្រូសាស្ត្រាចារ្យ ធឿន សុធា</a:t>
            </a:r>
            <a:endParaRPr lang="en-US" sz="200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8022" y="2285999"/>
            <a:ext cx="6170578" cy="6950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m-KH" sz="2000" dirty="0">
                <a:latin typeface="Khmer OS Muol Light" pitchFamily="2" charset="0"/>
                <a:cs typeface="Khmer OS Muol Light" pitchFamily="2" charset="0"/>
              </a:rPr>
              <a:t>ឈ្មោះ		៖	ប៉ិន ឈុនណយ</a:t>
            </a:r>
            <a:endParaRPr lang="en-US" sz="200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50460" y="3886200"/>
            <a:ext cx="6680740" cy="6396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m-KH" sz="2000" dirty="0">
                <a:latin typeface="Khmer OS Muol Light" pitchFamily="2" charset="0"/>
                <a:cs typeface="Khmer OS Muol Light" pitchFamily="2" charset="0"/>
              </a:rPr>
              <a:t>ឆ្នាំសិក្សា	៖	២០១៧ </a:t>
            </a:r>
            <a:r>
              <a:rPr lang="en-US" sz="2000" dirty="0">
                <a:latin typeface="Khmer OS Muol Light" pitchFamily="2" charset="0"/>
                <a:cs typeface="Khmer OS Muol Light" pitchFamily="2" charset="0"/>
              </a:rPr>
              <a:t>-</a:t>
            </a:r>
            <a:r>
              <a:rPr lang="km-KH" sz="2000" dirty="0">
                <a:latin typeface="Khmer OS Muol Light" pitchFamily="2" charset="0"/>
                <a:cs typeface="Khmer OS Muol Light" pitchFamily="2" charset="0"/>
              </a:rPr>
              <a:t> ២០១៨</a:t>
            </a:r>
            <a:endParaRPr lang="en-US" sz="200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79143" y="5334000"/>
            <a:ext cx="4193026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latin typeface="Khmer OS" pitchFamily="2" charset="0"/>
                <a:cs typeface="Khmer OS" pitchFamily="2" charset="0"/>
              </a:rPr>
              <a:t>PEPY </a:t>
            </a:r>
            <a:r>
              <a:rPr lang="km-KH" sz="1800" dirty="0">
                <a:latin typeface="Khmer OS" pitchFamily="2" charset="0"/>
                <a:cs typeface="Khmer OS" pitchFamily="2" charset="0"/>
              </a:rPr>
              <a:t>ថ្ងៃទី </a:t>
            </a:r>
            <a:r>
              <a:rPr lang="en-US" sz="1800" dirty="0">
                <a:latin typeface="Khmer OS" pitchFamily="2" charset="0"/>
                <a:cs typeface="Khmer OS" pitchFamily="2" charset="0"/>
              </a:rPr>
              <a:t>25</a:t>
            </a:r>
            <a:r>
              <a:rPr lang="km-KH" sz="1800" dirty="0">
                <a:latin typeface="Khmer OS" pitchFamily="2" charset="0"/>
                <a:cs typeface="Khmer OS" pitchFamily="2" charset="0"/>
              </a:rPr>
              <a:t> ខែ កម្ភៈ ឆ្នាំ ២០១៨</a:t>
            </a:r>
            <a:endParaRPr lang="en-US" sz="1800" dirty="0">
              <a:latin typeface="Khmer OS" pitchFamily="2" charset="0"/>
              <a:cs typeface="Khmer OS" pitchFamily="2" charset="0"/>
            </a:endParaRPr>
          </a:p>
        </p:txBody>
      </p:sp>
      <p:pic>
        <p:nvPicPr>
          <p:cNvPr id="1027" name="Picture 3" descr="C:\Users\ICT Assistant\Downloads\No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486400"/>
            <a:ext cx="1735090" cy="752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6920536" y="6096000"/>
            <a:ext cx="2096513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m-KH" sz="1800" dirty="0">
                <a:latin typeface="Khmer OS" pitchFamily="2" charset="0"/>
                <a:cs typeface="Khmer OS" pitchFamily="2" charset="0"/>
              </a:rPr>
              <a:t>ប៉ិន ឈុនណយ</a:t>
            </a:r>
            <a:endParaRPr lang="en-US" sz="1800" dirty="0">
              <a:latin typeface="Khmer OS" pitchFamily="2" charset="0"/>
              <a:cs typeface="Khmer O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60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0F5-225E-42C3-8965-4411FEDD102A}" type="datetime1">
              <a:rPr lang="en-US" smtClean="0"/>
              <a:t>04/05/18</a:t>
            </a:fld>
            <a:endParaRPr lang="en-US"/>
          </a:p>
        </p:txBody>
      </p:sp>
      <p:pic>
        <p:nvPicPr>
          <p:cNvPr id="5" name="Picture 2" descr="C:\Users\ICT Assistant\Downloads\download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3039" y="371445"/>
            <a:ext cx="5253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000" dirty="0">
                <a:solidFill>
                  <a:srgbClr val="000099"/>
                </a:solidFill>
                <a:latin typeface="Khmer OS Muol Light" pitchFamily="2" charset="0"/>
                <a:cs typeface="Khmer OS Muol Light" pitchFamily="2" charset="0"/>
              </a:rPr>
              <a:t>ផ្នែកទី ២ ការបង្កើត និងការរំលត់នៃញាតិ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3272" y="806758"/>
            <a:ext cx="7201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1600" dirty="0">
                <a:solidFill>
                  <a:srgbClr val="000099"/>
                </a:solidFill>
                <a:latin typeface="Khmer OS Muol Light" pitchFamily="2" charset="0"/>
                <a:cs typeface="Khmer OS Muol Light" pitchFamily="2" charset="0"/>
              </a:rPr>
              <a:t>១. ការកើតមានឡើង និងការរលត់នូវទំនាក់ទំនងញាតិដោយការស្មុំកូន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34947" y="1134323"/>
            <a:ext cx="7569741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m-KH" dirty="0">
                <a:latin typeface="Khmer OS Siemreap" pitchFamily="2" charset="0"/>
                <a:cs typeface="Khmer OS Siemreap" pitchFamily="2" charset="0"/>
              </a:rPr>
              <a:t>ទំនាក់ទំនងចំពោះការស្មុំកូន មិនមានទំនាក់ទំនាក់ទំនងទៅដល់ញាតិដទៃផ្សេងទៀតរបស់កូនដែលត្រូវបានស្មុំទេ ប៉ុន្តែ​ វានាំឱ្យមានទំនាក់ទំនងចំពោះ ញាតិដោយចំណងអាពាហ៍ពិពាហ៍ និងកូនចៅរបស់អ្នកស្មុំកូន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4947" y="2863335"/>
            <a:ext cx="3132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dirty="0">
                <a:latin typeface="Khmer OS Siemreap" pitchFamily="2" charset="0"/>
                <a:cs typeface="Khmer OS Siemreap" pitchFamily="2" charset="0"/>
              </a:rPr>
              <a:t>(សូមមើលត្រង់មាត្រា ៩៤០)</a:t>
            </a:r>
            <a:endParaRPr lang="en-US" dirty="0"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6800" y="3429000"/>
            <a:ext cx="3823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1600" dirty="0">
                <a:solidFill>
                  <a:srgbClr val="000099"/>
                </a:solidFill>
                <a:latin typeface="Khmer OS Muol Light" pitchFamily="2" charset="0"/>
                <a:cs typeface="Khmer OS Muol Light" pitchFamily="2" charset="0"/>
              </a:rPr>
              <a:t>២. ការរលត់នូវទំនាក់ទំនងញាតិពន្ធ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42793" y="2863334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dirty="0">
                <a:latin typeface="Khmer OS Siemreap" pitchFamily="2" charset="0"/>
                <a:cs typeface="Khmer OS Siemreap" pitchFamily="2" charset="0"/>
              </a:rPr>
              <a:t>(សូមមើលត្រង់មាត្រា ៩៤២)</a:t>
            </a:r>
            <a:endParaRPr lang="en-US" dirty="0"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8600" y="3886200"/>
            <a:ext cx="5037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1600" dirty="0">
                <a:latin typeface="Khmer OS Muol Light" pitchFamily="2" charset="0"/>
                <a:cs typeface="Khmer OS Muol Light" pitchFamily="2" charset="0"/>
              </a:rPr>
              <a:t>(សូមមើលត្រង់មាត្រា ៩៤១ កថាខណ្ឌទី១)</a:t>
            </a:r>
            <a:endParaRPr lang="en-US" sz="160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38600" y="4572000"/>
            <a:ext cx="5037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1600" dirty="0">
                <a:latin typeface="Khmer OS Muol Light" pitchFamily="2" charset="0"/>
                <a:cs typeface="Khmer OS Muol Light" pitchFamily="2" charset="0"/>
              </a:rPr>
              <a:t>(សូមមើលត្រង់មាត្រា ៩៤១ កថាខណ្ឌទី២)</a:t>
            </a:r>
            <a:endParaRPr lang="en-US" sz="160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73499" y="3886200"/>
            <a:ext cx="5037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Khmer OS Siemreap" pitchFamily="2" charset="0"/>
                <a:cs typeface="Khmer OS Siemreap" pitchFamily="2" charset="0"/>
              </a:rPr>
              <a:t>-</a:t>
            </a:r>
            <a:r>
              <a:rPr lang="km-KH" sz="2000" dirty="0">
                <a:latin typeface="Khmer OS Siemreap" pitchFamily="2" charset="0"/>
                <a:cs typeface="Khmer OS Siemreap" pitchFamily="2" charset="0"/>
              </a:rPr>
              <a:t> តាមរយៈការលែងលះ</a:t>
            </a:r>
            <a:endParaRPr lang="en-US" sz="2000" dirty="0"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51567" y="4572000"/>
            <a:ext cx="5037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Khmer OS Siemreap" pitchFamily="2" charset="0"/>
                <a:cs typeface="Khmer OS Siemreap" pitchFamily="2" charset="0"/>
              </a:rPr>
              <a:t>-</a:t>
            </a:r>
            <a:r>
              <a:rPr lang="km-KH" sz="2000" dirty="0">
                <a:latin typeface="Khmer OS Siemreap" pitchFamily="2" charset="0"/>
                <a:cs typeface="Khmer OS Siemreap" pitchFamily="2" charset="0"/>
              </a:rPr>
              <a:t> តាមរយៈសហព័ន្ធម្ខាងស្លាប់</a:t>
            </a:r>
            <a:endParaRPr lang="en-US" sz="2000" dirty="0">
              <a:latin typeface="Khmer OS Siemreap" pitchFamily="2" charset="0"/>
              <a:cs typeface="Khmer OS Siemre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5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" grpId="0"/>
      <p:bldP spid="29" grpId="0"/>
      <p:bldP spid="32" grpId="0"/>
      <p:bldP spid="33" grpId="0"/>
      <p:bldP spid="35" grpId="0"/>
      <p:bldP spid="36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0F5-225E-42C3-8965-4411FEDD102A}" type="datetime1">
              <a:rPr lang="en-US" smtClean="0"/>
              <a:t>04/05/18</a:t>
            </a:fld>
            <a:endParaRPr lang="en-US"/>
          </a:p>
        </p:txBody>
      </p:sp>
      <p:pic>
        <p:nvPicPr>
          <p:cNvPr id="5" name="Picture 2" descr="C:\Users\ICT Assistant\Downloads\download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43000" y="545584"/>
            <a:ext cx="6668813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4000" dirty="0">
                <a:solidFill>
                  <a:srgbClr val="0070C0"/>
                </a:solidFill>
                <a:latin typeface="Khmer OS Muol Light" pitchFamily="2" charset="0"/>
                <a:cs typeface="Khmer OS Muol Light" pitchFamily="2" charset="0"/>
              </a:rPr>
              <a:t>សូមអរគុណ</a:t>
            </a:r>
          </a:p>
          <a:p>
            <a:pPr algn="ctr">
              <a:lnSpc>
                <a:spcPct val="150000"/>
              </a:lnSpc>
            </a:pPr>
            <a:r>
              <a:rPr lang="km-KH" sz="4000" dirty="0">
                <a:solidFill>
                  <a:srgbClr val="0070C0"/>
                </a:solidFill>
                <a:latin typeface="Khmer OS Muol Light" pitchFamily="2" charset="0"/>
                <a:cs typeface="Khmer OS Muol Light" pitchFamily="2" charset="0"/>
              </a:rPr>
              <a:t>ចំពោះការយកចិត្តទុកដាក់</a:t>
            </a:r>
          </a:p>
          <a:p>
            <a:pPr algn="ctr">
              <a:lnSpc>
                <a:spcPct val="150000"/>
              </a:lnSpc>
            </a:pPr>
            <a:r>
              <a:rPr lang="km-KH" sz="4000" dirty="0">
                <a:solidFill>
                  <a:srgbClr val="0070C0"/>
                </a:solidFill>
                <a:latin typeface="Khmer OS Muol Light" pitchFamily="2" charset="0"/>
                <a:cs typeface="Khmer OS Muol Light" pitchFamily="2" charset="0"/>
              </a:rPr>
              <a:t>របស់អ្នកទាំងអស់គ្នា!</a:t>
            </a:r>
            <a:endParaRPr lang="en-US" sz="4000" dirty="0">
              <a:solidFill>
                <a:srgbClr val="0070C0"/>
              </a:solidFill>
              <a:latin typeface="Khmer OS Muol Light" pitchFamily="2" charset="0"/>
              <a:cs typeface="Khmer OS Muol Light" pitchFamily="2" charset="0"/>
            </a:endParaRPr>
          </a:p>
        </p:txBody>
      </p:sp>
      <p:pic>
        <p:nvPicPr>
          <p:cNvPr id="1026" name="Picture 2" descr="C:\Users\ICT Assistant\Downloads\question-and-answer-images-question_and_answ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58614"/>
            <a:ext cx="2958830" cy="299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68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0F5-225E-42C3-8965-4411FEDD102A}" type="datetime1">
              <a:rPr lang="en-US" smtClean="0"/>
              <a:t>04/05/18</a:t>
            </a:fld>
            <a:endParaRPr lang="en-US"/>
          </a:p>
        </p:txBody>
      </p:sp>
      <p:pic>
        <p:nvPicPr>
          <p:cNvPr id="5" name="Picture 2" descr="C:\Users\ICT Assistant\Downloads\download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762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6600" y="342898"/>
            <a:ext cx="2667000" cy="1066801"/>
          </a:xfrm>
          <a:prstGeom prst="rect">
            <a:avLst/>
          </a:prstGeom>
          <a:noFill/>
          <a:ln w="57150" cmpd="tri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4000" u="sng" dirty="0">
                <a:solidFill>
                  <a:schemeClr val="tx2"/>
                </a:solidFill>
                <a:latin typeface="Khmer OS Muol Light" pitchFamily="2" charset="0"/>
                <a:cs typeface="Khmer OS Muol Light" pitchFamily="2" charset="0"/>
              </a:rPr>
              <a:t>ញាតិ</a:t>
            </a:r>
            <a:endParaRPr lang="en-US" sz="4000" u="sng" dirty="0">
              <a:solidFill>
                <a:schemeClr val="tx2"/>
              </a:solidFill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81000"/>
            <a:ext cx="2667000" cy="1028700"/>
          </a:xfrm>
          <a:prstGeom prst="rect">
            <a:avLst/>
          </a:prstGeom>
          <a:noFill/>
          <a:ln w="57150" cmpd="tri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3600" u="sng" dirty="0">
                <a:solidFill>
                  <a:schemeClr val="tx2"/>
                </a:solidFill>
                <a:latin typeface="Khmer OS Muol Light" pitchFamily="2" charset="0"/>
                <a:cs typeface="Khmer OS Muol Light" pitchFamily="2" charset="0"/>
              </a:rPr>
              <a:t>ជំពូកទី ៣៖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1905000"/>
            <a:ext cx="6477000" cy="3886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km-KH" sz="2000" dirty="0">
                <a:latin typeface="Khmer OS Muol Light" pitchFamily="2" charset="0"/>
                <a:cs typeface="Khmer OS Muol Light" pitchFamily="2" charset="0"/>
              </a:rPr>
              <a:t>គោលបំណងនៃមេរៀន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endParaRPr lang="en-US" sz="2000" dirty="0">
              <a:latin typeface="Khmer OS Muol" pitchFamily="2" charset="0"/>
              <a:cs typeface="Khmer OS Muol" pitchFamily="2" charset="0"/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m-KH" sz="2000" dirty="0">
                <a:latin typeface="Khmer OS Siemreap" pitchFamily="2" charset="0"/>
                <a:cs typeface="Khmer OS Siemreap" pitchFamily="2" charset="0"/>
              </a:rPr>
              <a:t>អោយយើងស្គាល់កាន់តែច្បាស់អំពីញាតិដែលបានចែងក្នុងច្បាប់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m-KH" sz="2000" dirty="0">
                <a:latin typeface="Khmer OS Siemreap" pitchFamily="2" charset="0"/>
                <a:cs typeface="Khmer OS Siemreap" pitchFamily="2" charset="0"/>
              </a:rPr>
              <a:t>ទំហំនៃញាតិ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m-KH" sz="2000" dirty="0">
                <a:latin typeface="Khmer OS Siemreap" pitchFamily="2" charset="0"/>
                <a:cs typeface="Khmer OS Siemreap" pitchFamily="2" charset="0"/>
              </a:rPr>
              <a:t>យល់ដឹងបន្ថែមអំពីការបែងចែកចំណាត់ថ្នាក់ញាតិ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m-KH" sz="2000" dirty="0">
                <a:latin typeface="Khmer OS Siemreap" pitchFamily="2" charset="0"/>
                <a:cs typeface="Khmer OS Siemreap" pitchFamily="2" charset="0"/>
              </a:rPr>
              <a:t>ការបង្កើត​ និងការរំលត់នៃញាតិ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endParaRPr lang="km-KH" sz="2000" dirty="0">
              <a:latin typeface="Khmer OS" pitchFamily="2" charset="0"/>
              <a:cs typeface="Khmer O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9752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0F5-225E-42C3-8965-4411FEDD102A}" type="datetime1">
              <a:rPr lang="en-US" smtClean="0"/>
              <a:t>04/05/18</a:t>
            </a:fld>
            <a:endParaRPr lang="en-US"/>
          </a:p>
        </p:txBody>
      </p:sp>
      <p:pic>
        <p:nvPicPr>
          <p:cNvPr id="5" name="Picture 2" descr="C:\Users\ICT Assistant\Downloads\download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419100"/>
            <a:ext cx="3048000" cy="800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v"/>
            </a:pPr>
            <a:r>
              <a:rPr lang="km-KH" sz="2000" dirty="0"/>
              <a:t>ដ</a:t>
            </a:r>
            <a:r>
              <a:rPr lang="km-KH" sz="2000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តើអ្វីទៅជាញាតិ?</a:t>
            </a:r>
            <a:endParaRPr lang="en-US" sz="2000" dirty="0"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066800"/>
            <a:ext cx="7375187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m-KH" sz="2000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ញាតិ គឺសំដៅដល់បុគ្គលដែលមានឈាមជ័រជាមួយគ្នា រីឯ ទំនាក់ទំនងរវាងកូនចញ្ចឹម និងឳពុកម្ដាយចញ្ចឹម ដែលធ្វើឡើងដោយស្មុំកូន ក៏ចាត់ទុកជាញាតិដែរ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2057400"/>
            <a:ext cx="7375187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m-KH" dirty="0">
                <a:solidFill>
                  <a:schemeClr val="tx1"/>
                </a:solidFill>
                <a:latin typeface="Khmer OS Muol" pitchFamily="2" charset="0"/>
                <a:cs typeface="Khmer OS Muol" pitchFamily="2" charset="0"/>
              </a:rPr>
              <a:t>ផ្នែកទី១ ៖ សញ្ញាណទូទៅនៃញាតិ</a:t>
            </a:r>
          </a:p>
        </p:txBody>
      </p:sp>
      <p:sp>
        <p:nvSpPr>
          <p:cNvPr id="8" name="Rectangle 7"/>
          <p:cNvSpPr/>
          <p:nvPr/>
        </p:nvSpPr>
        <p:spPr>
          <a:xfrm>
            <a:off x="847928" y="3200400"/>
            <a:ext cx="7838872" cy="32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km-KH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ប្រភេទនៃញាតិ</a:t>
            </a:r>
          </a:p>
          <a:p>
            <a:pPr>
              <a:lnSpc>
                <a:spcPct val="150000"/>
              </a:lnSpc>
            </a:pPr>
            <a:r>
              <a:rPr lang="km-KH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	ញាតិលោហិត ត្រូវបានបែងចែកជា​ បីប្រភេទគឺ៖</a:t>
            </a:r>
          </a:p>
          <a:p>
            <a:pPr marL="1200150" lvl="2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km-KH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ញាតិលោហិតធម្មតាៈ គឺទំនាក់ទំនងញាតិលោហិតផ្ទាល់និងទំនាក់ទំនងសាខាញាតិ។ ឧ. ឳពុកម្ដាយនិងកូនបង្កើត ។</a:t>
            </a:r>
          </a:p>
          <a:p>
            <a:pPr marL="1200150" lvl="2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km-KH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ញាតិលោហិតដែលច្បាប់កំណត់ៈ ញាតិលោហិតដែលកំណត់ដោយច្បាប់។ ឧ. កូនស្មុំ និងកូនរបស់ឳពុកម្ដាយចិញ្ចឹម ។</a:t>
            </a:r>
          </a:p>
          <a:p>
            <a:pPr marL="1200150" lvl="2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km-KH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ញាតិពន្ធៈ ជាទំនាក់ទំនងកើតឡើងដោយចំណងអាពាហ៍ពិពាហ៍។ ឧ. ញាតិខាងប្រពន្ធ គឺជា ញាតិពន្ធខាងប្ដី ។</a:t>
            </a:r>
          </a:p>
        </p:txBody>
      </p:sp>
    </p:spTree>
    <p:extLst>
      <p:ext uri="{BB962C8B-B14F-4D97-AF65-F5344CB8AC3E}">
        <p14:creationId xmlns:p14="http://schemas.microsoft.com/office/powerpoint/2010/main" val="10535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0F5-225E-42C3-8965-4411FEDD102A}" type="datetime1">
              <a:rPr lang="en-US" smtClean="0"/>
              <a:t>04/05/18</a:t>
            </a:fld>
            <a:endParaRPr lang="en-US"/>
          </a:p>
        </p:txBody>
      </p:sp>
      <p:pic>
        <p:nvPicPr>
          <p:cNvPr id="5" name="Picture 2" descr="C:\Users\ICT Assistant\Downloads\download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90145" y="298315"/>
            <a:ext cx="6096000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km-KH" sz="2000" dirty="0">
                <a:latin typeface="Khmer OS Muol Light" pitchFamily="2" charset="0"/>
                <a:cs typeface="Khmer OS Muol Light" pitchFamily="2" charset="0"/>
              </a:rPr>
              <a:t>ទំហំនៃញាតិ ( មាត្រា ៩៣៨ នៃក្ររដ្ឋប្បវេណី)</a:t>
            </a:r>
            <a:endParaRPr lang="en-US" sz="200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447800"/>
            <a:ext cx="6096000" cy="1905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ü"/>
            </a:pPr>
            <a:r>
              <a:rPr lang="km-KH" sz="2000" i="1" dirty="0">
                <a:latin typeface="Khmer OS Siemreap" pitchFamily="2" charset="0"/>
                <a:cs typeface="Khmer OS Siemreap" pitchFamily="2" charset="0"/>
              </a:rPr>
              <a:t>ញាតិលោហិតក្នុង ៦ថ្នាក់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ü"/>
            </a:pPr>
            <a:r>
              <a:rPr lang="km-KH" sz="2000" i="1" dirty="0">
                <a:latin typeface="Khmer OS Siemreap" pitchFamily="2" charset="0"/>
                <a:cs typeface="Khmer OS Siemreap" pitchFamily="2" charset="0"/>
              </a:rPr>
              <a:t>ញាតិពន្ធ ៣ ថ្នាក់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ü"/>
            </a:pPr>
            <a:r>
              <a:rPr lang="km-KH" sz="2000" i="1" dirty="0">
                <a:latin typeface="Khmer OS Siemreap" pitchFamily="2" charset="0"/>
                <a:cs typeface="Khmer OS Siemreap" pitchFamily="2" charset="0"/>
              </a:rPr>
              <a:t>សហព័ន្ធ</a:t>
            </a:r>
            <a:endParaRPr lang="en-US" sz="2000" i="1" dirty="0">
              <a:latin typeface="Khmer OS Siemreap" pitchFamily="2" charset="0"/>
              <a:cs typeface="Khmer OS Siemre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0F5-225E-42C3-8965-4411FEDD102A}" type="datetime1">
              <a:rPr lang="en-US" smtClean="0"/>
              <a:t>04/05/18</a:t>
            </a:fld>
            <a:endParaRPr lang="en-US"/>
          </a:p>
        </p:txBody>
      </p:sp>
      <p:pic>
        <p:nvPicPr>
          <p:cNvPr id="5" name="Picture 2" descr="C:\Users\ICT Assistant\Downloads\download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28650" y="1506166"/>
            <a:ext cx="3088938" cy="8090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2000" dirty="0">
                <a:latin typeface="Khmer OS Siemreap" pitchFamily="2" charset="0"/>
                <a:cs typeface="Khmer OS Siemreap" pitchFamily="2" charset="0"/>
              </a:rPr>
              <a:t>ញាតិលោហិត</a:t>
            </a:r>
            <a:endParaRPr lang="en-US" sz="2000" dirty="0"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685800"/>
            <a:ext cx="31242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2000" dirty="0">
                <a:latin typeface="Khmer OS Siemreap" pitchFamily="2" charset="0"/>
                <a:cs typeface="Khmer OS Siemreap" pitchFamily="2" charset="0"/>
              </a:rPr>
              <a:t>ញាតិខ្សែរផ្ទាល់</a:t>
            </a:r>
            <a:endParaRPr lang="en-US" sz="2000" dirty="0"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83349" y="2315183"/>
            <a:ext cx="3124200" cy="6663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2000" dirty="0">
                <a:latin typeface="Khmer OS Siemreap" pitchFamily="2" charset="0"/>
                <a:cs typeface="Khmer OS Siemreap" pitchFamily="2" charset="0"/>
              </a:rPr>
              <a:t>សាខាញាតិ</a:t>
            </a:r>
            <a:endParaRPr lang="en-US" sz="2000" dirty="0">
              <a:latin typeface="Khmer OS Siemreap" pitchFamily="2" charset="0"/>
              <a:cs typeface="Khmer OS Siemreap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717588" y="1058693"/>
            <a:ext cx="865761" cy="809017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8" idx="1"/>
          </p:cNvCxnSpPr>
          <p:nvPr/>
        </p:nvCxnSpPr>
        <p:spPr>
          <a:xfrm>
            <a:off x="3717588" y="1867710"/>
            <a:ext cx="865761" cy="780646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01557" y="3733800"/>
            <a:ext cx="7391400" cy="24765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m-KH" sz="2000" dirty="0">
                <a:latin typeface="Khmer OS Siemreap" pitchFamily="2" charset="0"/>
                <a:cs typeface="Khmer OS Siemreap" pitchFamily="2" charset="0"/>
              </a:rPr>
              <a:t>ញាតិខ្សែផ្ទាល់ គឺជាញាតិដែលមានឈាមជ័រជាមួយគ្នា ដូចជាឳពុកម្ដាយនឹងកូន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m-KH" sz="2000" dirty="0">
                <a:latin typeface="Khmer OS Siemreap" pitchFamily="2" charset="0"/>
                <a:cs typeface="Khmer OS Siemreap" pitchFamily="2" charset="0"/>
              </a:rPr>
              <a:t>សាខាញាតិ គឺជាញាតិដែលមានបុព្វជនរួមគ្នា ដូចជា បង​ប្អូនបង្កើត បងប្អូនជីដូនមួយជាដើម</a:t>
            </a:r>
            <a:endParaRPr lang="en-US" sz="2000" dirty="0">
              <a:latin typeface="Khmer OS Siemreap" pitchFamily="2" charset="0"/>
              <a:cs typeface="Khmer OS Siemre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78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0F5-225E-42C3-8965-4411FEDD102A}" type="datetime1">
              <a:rPr lang="en-US" smtClean="0"/>
              <a:t>04/05/18</a:t>
            </a:fld>
            <a:endParaRPr lang="en-US"/>
          </a:p>
        </p:txBody>
      </p:sp>
      <p:pic>
        <p:nvPicPr>
          <p:cNvPr id="5" name="Picture 2" descr="C:\Users\ICT Assistant\Downloads\download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402749" y="2514600"/>
            <a:ext cx="1447800" cy="1447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ខ្លួនឯង</a:t>
            </a:r>
            <a:endParaRPr lang="en-US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340813" y="1143000"/>
            <a:ext cx="1066800" cy="1066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b="1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ឳពុកម្ដាយ</a:t>
            </a:r>
            <a:endParaRPr lang="en-US" b="1" dirty="0">
              <a:solidFill>
                <a:schemeClr val="tx1"/>
              </a:solidFill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81600" y="1175426"/>
            <a:ext cx="1066800" cy="1066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b="1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ជីដូនជីតា</a:t>
            </a:r>
            <a:endParaRPr lang="en-US" b="1" dirty="0">
              <a:solidFill>
                <a:schemeClr val="tx1"/>
              </a:solidFill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038600" y="1162456"/>
            <a:ext cx="1066800" cy="1066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b="1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ជីទួត</a:t>
            </a:r>
            <a:endParaRPr lang="en-US" b="1" dirty="0">
              <a:solidFill>
                <a:schemeClr val="tx1"/>
              </a:solidFill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895600" y="1175426"/>
            <a:ext cx="1066800" cy="1066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b="1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ជី</a:t>
            </a:r>
          </a:p>
          <a:p>
            <a:pPr algn="ctr"/>
            <a:r>
              <a:rPr lang="km-KH" b="1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លួត</a:t>
            </a:r>
            <a:endParaRPr lang="en-US" b="1" dirty="0">
              <a:solidFill>
                <a:schemeClr val="tx1"/>
              </a:solidFill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752600" y="1175426"/>
            <a:ext cx="1066800" cy="1066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b="1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ជីលា</a:t>
            </a:r>
            <a:endParaRPr lang="en-US" b="1" dirty="0">
              <a:solidFill>
                <a:schemeClr val="tx1"/>
              </a:solidFill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676400" y="3962400"/>
            <a:ext cx="1066800" cy="1066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dirty="0">
                <a:latin typeface="Khmer OS Siemreap" pitchFamily="2" charset="0"/>
                <a:cs typeface="Khmer OS Siemreap" pitchFamily="2" charset="0"/>
              </a:rPr>
              <a:t>ចៅលា</a:t>
            </a:r>
            <a:endParaRPr lang="en-US" dirty="0"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895600" y="4004553"/>
            <a:ext cx="1066800" cy="1066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dirty="0">
                <a:latin typeface="Khmer OS Siemreap" pitchFamily="2" charset="0"/>
                <a:cs typeface="Khmer OS Siemreap" pitchFamily="2" charset="0"/>
              </a:rPr>
              <a:t>ចៅលួត</a:t>
            </a:r>
            <a:endParaRPr lang="en-US" dirty="0"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038600" y="3962400"/>
            <a:ext cx="1066800" cy="1066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dirty="0">
                <a:latin typeface="Khmer OS Siemreap" pitchFamily="2" charset="0"/>
                <a:cs typeface="Khmer OS Siemreap" pitchFamily="2" charset="0"/>
              </a:rPr>
              <a:t>ចៅទួត</a:t>
            </a:r>
            <a:endParaRPr lang="en-US" dirty="0"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181600" y="4004553"/>
            <a:ext cx="1066800" cy="1066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dirty="0">
                <a:latin typeface="Khmer OS Siemreap" pitchFamily="2" charset="0"/>
                <a:cs typeface="Khmer OS Siemreap" pitchFamily="2" charset="0"/>
              </a:rPr>
              <a:t>ចៅ</a:t>
            </a:r>
            <a:endParaRPr lang="en-US" dirty="0"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342434" y="4004553"/>
            <a:ext cx="1066800" cy="1066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dirty="0">
                <a:latin typeface="Khmer OS Siemreap" pitchFamily="2" charset="0"/>
                <a:cs typeface="Khmer OS Siemreap" pitchFamily="2" charset="0"/>
              </a:rPr>
              <a:t>កូន</a:t>
            </a:r>
            <a:endParaRPr lang="en-US" dirty="0"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3400" y="1143000"/>
            <a:ext cx="1066800" cy="1066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b="1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ជីប៉ា</a:t>
            </a:r>
            <a:endParaRPr lang="en-US" b="1" dirty="0">
              <a:solidFill>
                <a:schemeClr val="tx1"/>
              </a:solidFill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33400" y="4004553"/>
            <a:ext cx="1066800" cy="1066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dirty="0">
                <a:latin typeface="Khmer OS Siemreap" pitchFamily="2" charset="0"/>
                <a:cs typeface="Khmer OS Siemreap" pitchFamily="2" charset="0"/>
              </a:rPr>
              <a:t>ចៅប៉ា</a:t>
            </a:r>
            <a:endParaRPr lang="en-US" dirty="0"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6" name="Arc 5"/>
          <p:cNvSpPr/>
          <p:nvPr/>
        </p:nvSpPr>
        <p:spPr>
          <a:xfrm>
            <a:off x="6761534" y="1638300"/>
            <a:ext cx="1295400" cy="1752600"/>
          </a:xfrm>
          <a:prstGeom prst="arc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flipV="1">
            <a:off x="6761535" y="3149328"/>
            <a:ext cx="1257300" cy="1575071"/>
          </a:xfrm>
          <a:prstGeom prst="arc">
            <a:avLst>
              <a:gd name="adj1" fmla="val 16200000"/>
              <a:gd name="adj2" fmla="val 21587492"/>
            </a:avLst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 flipV="1">
            <a:off x="3777574" y="-473411"/>
            <a:ext cx="381000" cy="5812277"/>
          </a:xfrm>
          <a:prstGeom prst="rightBrace">
            <a:avLst>
              <a:gd name="adj1" fmla="val 8333"/>
              <a:gd name="adj2" fmla="val 83901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186464" y="2623228"/>
            <a:ext cx="1600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1600" dirty="0">
                <a:solidFill>
                  <a:schemeClr val="accent6">
                    <a:lumMod val="75000"/>
                  </a:schemeClr>
                </a:solidFill>
                <a:latin typeface="Khmer OS Muol" pitchFamily="2" charset="0"/>
                <a:cs typeface="Khmer OS Muol" pitchFamily="2" charset="0"/>
              </a:rPr>
              <a:t>បុព្វញាតិផ្ទាល់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Khmer OS Muol" pitchFamily="2" charset="0"/>
              <a:cs typeface="Khmer OS Muol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58123" y="3258653"/>
            <a:ext cx="1685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1600" dirty="0">
                <a:solidFill>
                  <a:schemeClr val="accent1">
                    <a:lumMod val="75000"/>
                  </a:schemeClr>
                </a:solidFill>
                <a:latin typeface="Khmer OS Muol" pitchFamily="2" charset="0"/>
                <a:cs typeface="Khmer OS Muol" pitchFamily="2" charset="0"/>
              </a:rPr>
              <a:t>បច្ឆាញាតិផ្ទាល់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Khmer OS Muol" pitchFamily="2" charset="0"/>
              <a:cs typeface="Khmer OS Muol" pitchFamily="2" charset="0"/>
            </a:endParaRPr>
          </a:p>
        </p:txBody>
      </p:sp>
      <p:sp>
        <p:nvSpPr>
          <p:cNvPr id="29" name="Right Brace 28"/>
          <p:cNvSpPr/>
          <p:nvPr/>
        </p:nvSpPr>
        <p:spPr>
          <a:xfrm rot="5400000" flipH="1">
            <a:off x="3725611" y="881569"/>
            <a:ext cx="381000" cy="5812277"/>
          </a:xfrm>
          <a:prstGeom prst="rightBrace">
            <a:avLst>
              <a:gd name="adj1" fmla="val 8333"/>
              <a:gd name="adj2" fmla="val 83901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28600" y="228600"/>
            <a:ext cx="3962400" cy="685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2000" dirty="0">
                <a:solidFill>
                  <a:srgbClr val="0070C0"/>
                </a:solidFill>
                <a:latin typeface="Khmer OS Muol" pitchFamily="2" charset="0"/>
                <a:cs typeface="Khmer OS Muol" pitchFamily="2" charset="0"/>
              </a:rPr>
              <a:t>ញាតិខ្សែរផ្ទាល់ក្នុង ៦ ថ្នាក់</a:t>
            </a:r>
            <a:endParaRPr lang="en-US" sz="2000" dirty="0">
              <a:solidFill>
                <a:srgbClr val="0070C0"/>
              </a:solidFill>
              <a:latin typeface="Khmer OS Muol" pitchFamily="2" charset="0"/>
              <a:cs typeface="Khmer OS Muo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24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6" grpId="0" animBg="1"/>
      <p:bldP spid="26" grpId="0" animBg="1"/>
      <p:bldP spid="10" grpId="0" animBg="1"/>
      <p:bldP spid="27" grpId="0"/>
      <p:bldP spid="28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0F5-225E-42C3-8965-4411FEDD102A}" type="datetime1">
              <a:rPr lang="en-US" smtClean="0"/>
              <a:t>04/05/18</a:t>
            </a:fld>
            <a:endParaRPr lang="en-US"/>
          </a:p>
        </p:txBody>
      </p:sp>
      <p:pic>
        <p:nvPicPr>
          <p:cNvPr id="5" name="Picture 2" descr="C:\Users\ICT Assistant\Downloads\download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00400" y="1447800"/>
            <a:ext cx="1507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000" dirty="0">
                <a:latin typeface="Khmer OS Muol" pitchFamily="2" charset="0"/>
                <a:cs typeface="Khmer OS Muol" pitchFamily="2" charset="0"/>
              </a:rPr>
              <a:t>ឳពុកម្ដាយ</a:t>
            </a:r>
            <a:endParaRPr lang="en-US" sz="2000" dirty="0">
              <a:latin typeface="Khmer OS Muol" pitchFamily="2" charset="0"/>
              <a:cs typeface="Khmer OS Muol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23851" y="213360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dirty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  <a:t>កូនទី១</a:t>
            </a:r>
            <a:endParaRPr lang="en-US" dirty="0">
              <a:solidFill>
                <a:srgbClr val="00B050"/>
              </a:solidFill>
              <a:latin typeface="Khmer OS Muol" pitchFamily="2" charset="0"/>
              <a:cs typeface="Khmer OS Muol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78466" y="4030813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dirty="0">
                <a:solidFill>
                  <a:srgbClr val="0070C0"/>
                </a:solidFill>
                <a:latin typeface="Khmer OS Muol" pitchFamily="2" charset="0"/>
                <a:cs typeface="Khmer OS Muol" pitchFamily="2" charset="0"/>
              </a:rPr>
              <a:t>ចៅទួតទី ២</a:t>
            </a:r>
            <a:endParaRPr lang="en-US" dirty="0">
              <a:solidFill>
                <a:srgbClr val="0070C0"/>
              </a:solidFill>
              <a:latin typeface="Khmer OS Muol" pitchFamily="2" charset="0"/>
              <a:cs typeface="Khmer OS Muol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2520" y="3048000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dirty="0">
                <a:solidFill>
                  <a:srgbClr val="0070C0"/>
                </a:solidFill>
                <a:latin typeface="Khmer OS Muol" pitchFamily="2" charset="0"/>
                <a:cs typeface="Khmer OS Muol" pitchFamily="2" charset="0"/>
              </a:rPr>
              <a:t>ចៅទី ២</a:t>
            </a:r>
            <a:endParaRPr lang="en-US" dirty="0">
              <a:solidFill>
                <a:srgbClr val="0070C0"/>
              </a:solidFill>
              <a:latin typeface="Khmer OS Muol" pitchFamily="2" charset="0"/>
              <a:cs typeface="Khmer OS Muol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8485" y="2133600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dirty="0">
                <a:solidFill>
                  <a:srgbClr val="0070C0"/>
                </a:solidFill>
                <a:latin typeface="Khmer OS Muol" pitchFamily="2" charset="0"/>
                <a:cs typeface="Khmer OS Muol" pitchFamily="2" charset="0"/>
              </a:rPr>
              <a:t>កូនទី ២</a:t>
            </a:r>
            <a:endParaRPr lang="en-US" dirty="0">
              <a:solidFill>
                <a:srgbClr val="0070C0"/>
              </a:solidFill>
              <a:latin typeface="Khmer OS Muol" pitchFamily="2" charset="0"/>
              <a:cs typeface="Khmer OS Muol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2000" y="3974068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dirty="0">
                <a:solidFill>
                  <a:schemeClr val="accent6">
                    <a:lumMod val="75000"/>
                  </a:schemeClr>
                </a:solidFill>
                <a:latin typeface="Khmer OS Muol" pitchFamily="2" charset="0"/>
                <a:cs typeface="Khmer OS Muol" pitchFamily="2" charset="0"/>
              </a:rPr>
              <a:t>ចៅទួតទី ១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Khmer OS Muol" pitchFamily="2" charset="0"/>
              <a:cs typeface="Khmer OS Muol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0157" y="457200"/>
            <a:ext cx="3512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400" dirty="0">
                <a:solidFill>
                  <a:srgbClr val="7030A0"/>
                </a:solidFill>
                <a:latin typeface="Khmer OS Muol" pitchFamily="2" charset="0"/>
                <a:cs typeface="Khmer OS Muol" pitchFamily="2" charset="0"/>
              </a:rPr>
              <a:t>សាខាញាតិក្នុង ៦ ថ្នាក់</a:t>
            </a:r>
            <a:endParaRPr lang="en-US" sz="2400" dirty="0">
              <a:solidFill>
                <a:srgbClr val="7030A0"/>
              </a:solidFill>
              <a:latin typeface="Khmer OS Muol" pitchFamily="2" charset="0"/>
              <a:cs typeface="Khmer OS Muol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76737" y="3075548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dirty="0">
                <a:solidFill>
                  <a:schemeClr val="accent6">
                    <a:lumMod val="75000"/>
                  </a:schemeClr>
                </a:solidFill>
                <a:latin typeface="Khmer OS Muol" pitchFamily="2" charset="0"/>
                <a:cs typeface="Khmer OS Muol" pitchFamily="2" charset="0"/>
              </a:rPr>
              <a:t>ចៅទី ១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Khmer OS Muol" pitchFamily="2" charset="0"/>
              <a:cs typeface="Khmer OS Muol" pitchFamily="2" charset="0"/>
            </a:endParaRPr>
          </a:p>
        </p:txBody>
      </p:sp>
      <p:cxnSp>
        <p:nvCxnSpPr>
          <p:cNvPr id="8" name="Straight Connector 7"/>
          <p:cNvCxnSpPr>
            <a:stCxn id="3" idx="2"/>
          </p:cNvCxnSpPr>
          <p:nvPr/>
        </p:nvCxnSpPr>
        <p:spPr>
          <a:xfrm flipH="1">
            <a:off x="2590800" y="1847910"/>
            <a:ext cx="1363172" cy="2552235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" idx="2"/>
          </p:cNvCxnSpPr>
          <p:nvPr/>
        </p:nvCxnSpPr>
        <p:spPr>
          <a:xfrm>
            <a:off x="3953972" y="1847910"/>
            <a:ext cx="1198548" cy="2552235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643129" y="4562272"/>
            <a:ext cx="11480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1100" dirty="0">
                <a:solidFill>
                  <a:schemeClr val="accent1">
                    <a:lumMod val="50000"/>
                  </a:schemeClr>
                </a:solidFill>
                <a:latin typeface="Khmer OS Muol" pitchFamily="2" charset="0"/>
                <a:cs typeface="Khmer OS Muol" pitchFamily="2" charset="0"/>
              </a:rPr>
              <a:t>ញាតិខ្សែផ្ទាល់</a:t>
            </a:r>
            <a:endParaRPr lang="en-US" sz="1100" dirty="0">
              <a:solidFill>
                <a:schemeClr val="accent1">
                  <a:lumMod val="50000"/>
                </a:schemeClr>
              </a:solidFill>
              <a:latin typeface="Khmer OS Muol" pitchFamily="2" charset="0"/>
              <a:cs typeface="Khmer OS Muol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55660" y="4572000"/>
            <a:ext cx="11480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1100" dirty="0">
                <a:solidFill>
                  <a:schemeClr val="accent1">
                    <a:lumMod val="50000"/>
                  </a:schemeClr>
                </a:solidFill>
                <a:latin typeface="Khmer OS Muol" pitchFamily="2" charset="0"/>
                <a:cs typeface="Khmer OS Muol" pitchFamily="2" charset="0"/>
              </a:rPr>
              <a:t>ញាតិខ្សែផ្ទាល់</a:t>
            </a:r>
            <a:endParaRPr lang="en-US" sz="1100" dirty="0">
              <a:solidFill>
                <a:schemeClr val="accent1">
                  <a:lumMod val="50000"/>
                </a:schemeClr>
              </a:solidFill>
              <a:latin typeface="Khmer OS Muol" pitchFamily="2" charset="0"/>
              <a:cs typeface="Khmer OS Muol" pitchFamily="2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352800" y="2318266"/>
            <a:ext cx="1219200" cy="0"/>
          </a:xfrm>
          <a:prstGeom prst="line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29695" y="4114800"/>
            <a:ext cx="3180505" cy="0"/>
          </a:xfrm>
          <a:prstGeom prst="line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803731" y="3182393"/>
            <a:ext cx="2149269" cy="0"/>
          </a:xfrm>
          <a:prstGeom prst="line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029523" y="2133600"/>
            <a:ext cx="25426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1100" dirty="0">
                <a:solidFill>
                  <a:schemeClr val="accent1">
                    <a:lumMod val="50000"/>
                  </a:schemeClr>
                </a:solidFill>
                <a:latin typeface="Khmer OS Muol" pitchFamily="2" charset="0"/>
                <a:cs typeface="Khmer OS Muol" pitchFamily="2" charset="0"/>
              </a:rPr>
              <a:t>សាខាញាតិថ្នាក់ទី ២/បងប្អូនបង្កើត</a:t>
            </a:r>
            <a:endParaRPr lang="en-US" sz="1100" dirty="0">
              <a:solidFill>
                <a:schemeClr val="accent1">
                  <a:lumMod val="50000"/>
                </a:schemeClr>
              </a:solidFill>
              <a:latin typeface="Khmer OS Muol" pitchFamily="2" charset="0"/>
              <a:cs typeface="Khmer OS Muol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63470" y="3075548"/>
            <a:ext cx="2944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1100" dirty="0">
                <a:solidFill>
                  <a:schemeClr val="accent1">
                    <a:lumMod val="50000"/>
                  </a:schemeClr>
                </a:solidFill>
                <a:latin typeface="Khmer OS Muol" pitchFamily="2" charset="0"/>
                <a:cs typeface="Khmer OS Muol" pitchFamily="2" charset="0"/>
              </a:rPr>
              <a:t>សាខាញាតិថ្នាក់ទី ៤/បងប្អូនជីដូនមួយ</a:t>
            </a:r>
            <a:endParaRPr lang="en-US" sz="1100" dirty="0">
              <a:solidFill>
                <a:schemeClr val="accent1">
                  <a:lumMod val="50000"/>
                </a:schemeClr>
              </a:solidFill>
              <a:latin typeface="Khmer OS Muol" pitchFamily="2" charset="0"/>
              <a:cs typeface="Khmer OS Muol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177594" y="4024779"/>
            <a:ext cx="15440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1100" dirty="0">
                <a:solidFill>
                  <a:schemeClr val="accent1">
                    <a:lumMod val="50000"/>
                  </a:schemeClr>
                </a:solidFill>
                <a:latin typeface="Khmer OS Muol" pitchFamily="2" charset="0"/>
                <a:cs typeface="Khmer OS Muol" pitchFamily="2" charset="0"/>
              </a:rPr>
              <a:t>សាខាញាតិថ្នាក់ទី ៤</a:t>
            </a:r>
          </a:p>
          <a:p>
            <a:r>
              <a:rPr lang="km-KH" sz="1100" dirty="0">
                <a:solidFill>
                  <a:schemeClr val="accent1">
                    <a:lumMod val="50000"/>
                  </a:schemeClr>
                </a:solidFill>
                <a:latin typeface="Khmer OS Muol" pitchFamily="2" charset="0"/>
                <a:cs typeface="Khmer OS Muol" pitchFamily="2" charset="0"/>
              </a:rPr>
              <a:t>/បងប្អូនជីដូនមួយ</a:t>
            </a:r>
            <a:endParaRPr lang="en-US" sz="1100" dirty="0">
              <a:solidFill>
                <a:schemeClr val="accent1">
                  <a:lumMod val="50000"/>
                </a:schemeClr>
              </a:solidFill>
              <a:latin typeface="Khmer OS Muol" pitchFamily="2" charset="0"/>
              <a:cs typeface="Khmer OS Muo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06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" grpId="0"/>
      <p:bldP spid="32" grpId="0"/>
      <p:bldP spid="33" grpId="0"/>
      <p:bldP spid="34" grpId="0"/>
      <p:bldP spid="35" grpId="0"/>
      <p:bldP spid="38" grpId="0"/>
      <p:bldP spid="41" grpId="0"/>
      <p:bldP spid="42" grpId="0"/>
      <p:bldP spid="53" grpId="0"/>
      <p:bldP spid="54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0F5-225E-42C3-8965-4411FEDD102A}" type="datetime1">
              <a:rPr lang="en-US" smtClean="0"/>
              <a:t>04/05/18</a:t>
            </a:fld>
            <a:endParaRPr lang="en-US"/>
          </a:p>
        </p:txBody>
      </p:sp>
      <p:pic>
        <p:nvPicPr>
          <p:cNvPr id="5" name="Picture 2" descr="C:\Users\ICT Assistant\Downloads\download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571500"/>
            <a:ext cx="2962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400" dirty="0">
                <a:solidFill>
                  <a:srgbClr val="000099"/>
                </a:solidFill>
                <a:latin typeface="Khmer OS Muol Light" pitchFamily="2" charset="0"/>
                <a:cs typeface="Khmer OS Muol Light" pitchFamily="2" charset="0"/>
              </a:rPr>
              <a:t>អ្វីទៅជាញាតិពន្ធ?</a:t>
            </a:r>
            <a:endParaRPr lang="en-US" sz="2400" dirty="0">
              <a:solidFill>
                <a:srgbClr val="000099"/>
              </a:solidFill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950655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km-KH" sz="2000" dirty="0">
                <a:latin typeface="Khmer OS Siemreap" pitchFamily="2" charset="0"/>
                <a:cs typeface="Khmer OS Siemreap" pitchFamily="2" charset="0"/>
              </a:rPr>
              <a:t>ញាតិពន្ធ ឬ យើងអាចហៅបានម្យ៉ាងទៀតថា “សាច់ថ្លៃ”។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km-KH" sz="2000" dirty="0">
                <a:latin typeface="Khmer OS Siemreap" pitchFamily="2" charset="0"/>
                <a:cs typeface="Khmer OS Siemreap" pitchFamily="2" charset="0"/>
              </a:rPr>
              <a:t>ញាតិពន្ធ កើតឡើងដោយសារចំណងសហព័ន្ធ។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km-KH" sz="2000" dirty="0">
                <a:latin typeface="Khmer OS Siemreap" pitchFamily="2" charset="0"/>
                <a:cs typeface="Khmer OS Siemreap" pitchFamily="2" charset="0"/>
              </a:rPr>
              <a:t>សហព័ន្ធ គឺជាការកើតឡើងអំពីទំនាក់ទំនងរវាងប្ដី និងប្រពន្ធតាមចំណងអាពាហ៍ពិពាហ៍។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2039" y="4210455"/>
            <a:ext cx="3124200" cy="89494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2400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ញាតិពន្ធ</a:t>
            </a:r>
            <a:endParaRPr lang="en-US" sz="2400" dirty="0">
              <a:solidFill>
                <a:schemeClr val="tx1"/>
              </a:solidFill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60650" y="3476016"/>
            <a:ext cx="3287949" cy="94358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2000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ញាតិពន្ធនៃខ្សែផ្ទាល់</a:t>
            </a:r>
          </a:p>
          <a:p>
            <a:pPr>
              <a:lnSpc>
                <a:spcPct val="150000"/>
              </a:lnSpc>
            </a:pPr>
            <a:r>
              <a:rPr lang="km-KH" sz="1400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ឧ. ឳពុកម្ដាយក្មេក និងកូនប្រសារ</a:t>
            </a:r>
            <a:endParaRPr lang="en-US" sz="1400" dirty="0">
              <a:solidFill>
                <a:schemeClr val="tx1"/>
              </a:solidFill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1999" y="5105400"/>
            <a:ext cx="32766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2000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សាខាញាតិពន្ធ</a:t>
            </a:r>
          </a:p>
          <a:p>
            <a:pPr>
              <a:lnSpc>
                <a:spcPct val="150000"/>
              </a:lnSpc>
            </a:pPr>
            <a:r>
              <a:rPr lang="km-KH" sz="1400" dirty="0">
                <a:solidFill>
                  <a:schemeClr val="tx1"/>
                </a:solidFill>
                <a:latin typeface="Khmer OS Siemreap" pitchFamily="2" charset="0"/>
                <a:cs typeface="Khmer OS Siemreap" pitchFamily="2" charset="0"/>
              </a:rPr>
              <a:t>ឧ. បងប្អូនសាច់ថ្លៃ</a:t>
            </a:r>
            <a:endParaRPr lang="en-US" sz="1400" dirty="0">
              <a:solidFill>
                <a:schemeClr val="tx1"/>
              </a:solidFill>
              <a:latin typeface="Khmer OS Siemreap" pitchFamily="2" charset="0"/>
              <a:cs typeface="Khmer OS Siemreap" pitchFamily="2" charset="0"/>
            </a:endParaRPr>
          </a:p>
        </p:txBody>
      </p:sp>
      <p:cxnSp>
        <p:nvCxnSpPr>
          <p:cNvPr id="10" name="Straight Connector 9"/>
          <p:cNvCxnSpPr>
            <a:stCxn id="25" idx="3"/>
            <a:endCxn id="26" idx="1"/>
          </p:cNvCxnSpPr>
          <p:nvPr/>
        </p:nvCxnSpPr>
        <p:spPr>
          <a:xfrm flipV="1">
            <a:off x="3706239" y="3947808"/>
            <a:ext cx="854411" cy="7101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5" idx="3"/>
            <a:endCxn id="27" idx="1"/>
          </p:cNvCxnSpPr>
          <p:nvPr/>
        </p:nvCxnSpPr>
        <p:spPr>
          <a:xfrm>
            <a:off x="3706239" y="4657928"/>
            <a:ext cx="865760" cy="942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29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0F5-225E-42C3-8965-4411FEDD102A}" type="datetime1">
              <a:rPr lang="en-US" smtClean="0"/>
              <a:t>04/05/18</a:t>
            </a:fld>
            <a:endParaRPr lang="en-US"/>
          </a:p>
        </p:txBody>
      </p:sp>
      <p:pic>
        <p:nvPicPr>
          <p:cNvPr id="5" name="Picture 2" descr="C:\Users\ICT Assistant\Downloads\download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398196"/>
            <a:ext cx="6210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000" dirty="0">
                <a:solidFill>
                  <a:srgbClr val="000099"/>
                </a:solidFill>
                <a:latin typeface="Khmer OS Muol Light" pitchFamily="2" charset="0"/>
                <a:cs typeface="Khmer OS Muol Light" pitchFamily="2" charset="0"/>
              </a:rPr>
              <a:t>ញាតិពន្ធនៃខ្សែផ្ទាល់ / សាខាញាតិពន្ធក្នុង ៣ ថ្នាក់</a:t>
            </a:r>
          </a:p>
        </p:txBody>
      </p:sp>
      <p:sp>
        <p:nvSpPr>
          <p:cNvPr id="2" name="Oval 1"/>
          <p:cNvSpPr/>
          <p:nvPr/>
        </p:nvSpPr>
        <p:spPr>
          <a:xfrm>
            <a:off x="533400" y="1371600"/>
            <a:ext cx="1066800" cy="1066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ធានី</a:t>
            </a:r>
            <a:endParaRPr lang="en-US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042481" y="2438400"/>
            <a:ext cx="0" cy="685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042481" y="3124200"/>
            <a:ext cx="685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208333" y="1905000"/>
            <a:ext cx="1135068" cy="2514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343400" y="1924455"/>
            <a:ext cx="1066800" cy="249514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38899" y="1183215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dirty="0">
                <a:latin typeface="Khmer OS Muol Light" pitchFamily="2" charset="0"/>
                <a:cs typeface="Khmer OS Muol Light" pitchFamily="2" charset="0"/>
              </a:rPr>
              <a:t>ឳពុកម្ដាយ</a:t>
            </a:r>
            <a:endParaRPr lang="en-US" dirty="0">
              <a:latin typeface="Khmer OS Muol Light" pitchFamily="2" charset="0"/>
              <a:cs typeface="Khmer OS Muol Light" pitchFamily="2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704232" y="1677888"/>
            <a:ext cx="2119819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ight Brace 39"/>
          <p:cNvSpPr/>
          <p:nvPr/>
        </p:nvSpPr>
        <p:spPr>
          <a:xfrm rot="5400000">
            <a:off x="2663739" y="920698"/>
            <a:ext cx="209552" cy="1918341"/>
          </a:xfrm>
          <a:prstGeom prst="rightBrac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075857" y="2042943"/>
            <a:ext cx="1385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1400" dirty="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rPr>
              <a:t>ញាតិពន្ធខ្សែផ្ទាល់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534036" y="3116094"/>
            <a:ext cx="1571364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045190" y="3962400"/>
            <a:ext cx="266700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28281" y="2958178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កូនទី ១ (គន្ធា)</a:t>
            </a:r>
            <a:endParaRPr lang="en-US" dirty="0">
              <a:solidFill>
                <a:srgbClr val="00B050"/>
              </a:solidFill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28281" y="3821668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dirty="0">
                <a:latin typeface="Khmer OS Muol Light" pitchFamily="2" charset="0"/>
                <a:cs typeface="Khmer OS Muol Light" pitchFamily="2" charset="0"/>
              </a:rPr>
              <a:t>ចៅទី ១</a:t>
            </a:r>
            <a:endParaRPr lang="en-US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31128" y="2927214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dirty="0">
                <a:latin typeface="Khmer OS Muol Light" pitchFamily="2" charset="0"/>
                <a:cs typeface="Khmer OS Muol Light" pitchFamily="2" charset="0"/>
              </a:rPr>
              <a:t>កូនទី ២</a:t>
            </a:r>
            <a:endParaRPr lang="en-US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43600" y="382166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dirty="0">
                <a:latin typeface="Khmer OS Muol Light" pitchFamily="2" charset="0"/>
                <a:cs typeface="Khmer OS Muol Light" pitchFamily="2" charset="0"/>
              </a:rPr>
              <a:t>ចៅទី ២</a:t>
            </a:r>
            <a:endParaRPr lang="en-US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35407" y="2778743"/>
            <a:ext cx="2884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1200" dirty="0">
                <a:solidFill>
                  <a:srgbClr val="1F4DA1"/>
                </a:solidFill>
                <a:latin typeface="Khmer OS Siemreap" pitchFamily="2" charset="0"/>
                <a:cs typeface="Khmer OS Siemreap" pitchFamily="2" charset="0"/>
              </a:rPr>
              <a:t>សាខាញាតិពន្ធថ្នាក់ទី ២/</a:t>
            </a:r>
            <a:r>
              <a:rPr lang="en-US" sz="1200" dirty="0">
                <a:solidFill>
                  <a:srgbClr val="1F4DA1"/>
                </a:solidFill>
                <a:latin typeface="Khmer OS Siemreap" pitchFamily="2" charset="0"/>
                <a:cs typeface="Khmer OS Siemreap" pitchFamily="2" charset="0"/>
              </a:rPr>
              <a:t> </a:t>
            </a:r>
            <a:r>
              <a:rPr lang="km-KH" sz="1200" dirty="0">
                <a:solidFill>
                  <a:srgbClr val="1F4DA1"/>
                </a:solidFill>
                <a:latin typeface="Khmer OS Siemreap" pitchFamily="2" charset="0"/>
                <a:cs typeface="Khmer OS Siemreap" pitchFamily="2" charset="0"/>
              </a:rPr>
              <a:t>បងប្អូនថ្លៃ</a:t>
            </a:r>
            <a:endParaRPr lang="en-US" sz="1200" dirty="0">
              <a:solidFill>
                <a:srgbClr val="1F4DA1"/>
              </a:solidFill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91937" y="3733800"/>
            <a:ext cx="1648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1200" dirty="0">
                <a:solidFill>
                  <a:srgbClr val="1F4DA1"/>
                </a:solidFill>
                <a:latin typeface="Khmer OS Siemreap" pitchFamily="2" charset="0"/>
                <a:cs typeface="Khmer OS Siemreap" pitchFamily="2" charset="0"/>
              </a:rPr>
              <a:t>សាខាញាតិពន្ធថ្នាក់ទី ៣/</a:t>
            </a:r>
          </a:p>
          <a:p>
            <a:r>
              <a:rPr lang="km-KH" sz="1200" dirty="0">
                <a:solidFill>
                  <a:srgbClr val="1F4DA1"/>
                </a:solidFill>
                <a:latin typeface="Khmer OS Siemreap" pitchFamily="2" charset="0"/>
                <a:cs typeface="Khmer OS Siemreap" pitchFamily="2" charset="0"/>
              </a:rPr>
              <a:t>ពូ/មីងថ្លៃ</a:t>
            </a:r>
            <a:endParaRPr lang="en-US" sz="1200" dirty="0">
              <a:solidFill>
                <a:srgbClr val="1F4DA1"/>
              </a:solidFill>
              <a:latin typeface="Khmer OS Siemreap" pitchFamily="2" charset="0"/>
              <a:cs typeface="Khmer OS Siemreap" pitchFamily="2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1295400" y="3124200"/>
            <a:ext cx="0" cy="1828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295400" y="4953000"/>
            <a:ext cx="51394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46316" y="4768334"/>
            <a:ext cx="3951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1600" i="1" dirty="0">
                <a:latin typeface="Khmer OS Siemreap" pitchFamily="2" charset="0"/>
                <a:cs typeface="Khmer OS Siemreap" pitchFamily="2" charset="0"/>
              </a:rPr>
              <a:t>ធានី និងគន្ធា បានរៀបអាពាហ៍ពីពាហ៍ស្របច្បាប់</a:t>
            </a:r>
            <a:endParaRPr lang="en-US" sz="1600" i="1" dirty="0">
              <a:latin typeface="Khmer OS Siemreap" pitchFamily="2" charset="0"/>
              <a:cs typeface="Khmer OS Siemreap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69809" y="1524000"/>
            <a:ext cx="67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1400" dirty="0">
                <a:latin typeface="Khmer OS Siemreap" pitchFamily="2" charset="0"/>
                <a:cs typeface="Khmer OS Siemreap" pitchFamily="2" charset="0"/>
              </a:rPr>
              <a:t>បុព្វជន</a:t>
            </a:r>
            <a:endParaRPr lang="en-US" sz="1400" dirty="0">
              <a:latin typeface="Khmer OS Siemreap" pitchFamily="2" charset="0"/>
              <a:cs typeface="Khmer OS Siemre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4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/>
      <p:bldP spid="40" grpId="0" animBg="1"/>
      <p:bldP spid="41" grpId="0"/>
      <p:bldP spid="50" grpId="0"/>
      <p:bldP spid="51" grpId="0"/>
      <p:bldP spid="55" grpId="0"/>
      <p:bldP spid="56" grpId="0"/>
      <p:bldP spid="57" grpId="0"/>
      <p:bldP spid="58" grpId="0"/>
      <p:bldP spid="6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656</Words>
  <Application>Microsoft Office PowerPoint</Application>
  <PresentationFormat>On-screen Show (4:3)</PresentationFormat>
  <Paragraphs>132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សាកលវិទ្យាល័យ សៅស៍អ៊ីសអេយសៀ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សាកលវិទ្យាល័យ សៅស៍អ៊ីសអេយសៀ</dc:title>
  <dc:creator>ICT Assistant</dc:creator>
  <cp:lastModifiedBy>Manin</cp:lastModifiedBy>
  <cp:revision>51</cp:revision>
  <dcterms:created xsi:type="dcterms:W3CDTF">2018-01-15T16:11:33Z</dcterms:created>
  <dcterms:modified xsi:type="dcterms:W3CDTF">2018-04-05T10:04:17Z</dcterms:modified>
</cp:coreProperties>
</file>